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1" r:id="rId5"/>
  </p:sldMasterIdLst>
  <p:notesMasterIdLst>
    <p:notesMasterId r:id="rId15"/>
  </p:notesMasterIdLst>
  <p:sldIdLst>
    <p:sldId id="276" r:id="rId6"/>
    <p:sldId id="278" r:id="rId7"/>
    <p:sldId id="281" r:id="rId8"/>
    <p:sldId id="280" r:id="rId9"/>
    <p:sldId id="282" r:id="rId10"/>
    <p:sldId id="283" r:id="rId11"/>
    <p:sldId id="284" r:id="rId12"/>
    <p:sldId id="279" r:id="rId13"/>
    <p:sldId id="269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36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94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9"/>
  </p:normalViewPr>
  <p:slideViewPr>
    <p:cSldViewPr snapToGrid="0">
      <p:cViewPr varScale="1">
        <p:scale>
          <a:sx n="114" d="100"/>
          <a:sy n="114" d="100"/>
        </p:scale>
        <p:origin x="720" y="176"/>
      </p:cViewPr>
      <p:guideLst>
        <p:guide orient="horz" pos="650"/>
        <p:guide pos="7423"/>
        <p:guide orient="horz" pos="1361"/>
        <p:guide orient="horz" pos="3932"/>
        <p:guide orient="horz" pos="1194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26.10.22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3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Lecture topic Lecture topic Lecture topic Lecture topic Lecture topic Lecture topic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Referent / </a:t>
            </a:r>
            <a:r>
              <a:rPr lang="en-US" err="1"/>
              <a:t>Fakultät</a:t>
            </a:r>
            <a:r>
              <a:rPr lang="en-US"/>
              <a:t> / </a:t>
            </a:r>
            <a:r>
              <a:rPr lang="en-US" err="1"/>
              <a:t>Studiengang</a:t>
            </a:r>
            <a:r>
              <a:rPr lang="en-US"/>
              <a:t> | </a:t>
            </a:r>
            <a:r>
              <a:rPr lang="en-US" err="1"/>
              <a:t>WiSe</a:t>
            </a:r>
            <a:r>
              <a:rPr lang="en-US"/>
              <a:t>/</a:t>
            </a:r>
            <a:r>
              <a:rPr lang="en-US" err="1"/>
              <a:t>SoSe</a:t>
            </a:r>
            <a:r>
              <a:rPr lang="en-US"/>
              <a:t> 2017/19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3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E401AAA2-F595-411B-A3EF-57905A9882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3D64421D-DBFE-41AB-A378-7DBF9C4CC7F8}"/>
              </a:ext>
            </a:extLst>
          </p:cNvPr>
          <p:cNvGrpSpPr/>
          <p:nvPr userDrawn="1"/>
        </p:nvGrpSpPr>
        <p:grpSpPr>
          <a:xfrm>
            <a:off x="406398" y="-468000"/>
            <a:ext cx="14521602" cy="1980001"/>
            <a:chOff x="304800" y="-468001"/>
            <a:chExt cx="10891200" cy="1980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0B19D590-8202-424B-810A-BA64C30D72E3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F7251AF-5343-4756-8000-8AB0335BAA99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A4325A29-EFA6-4867-99A1-E4058D882D4A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8" name="Kopfzeile">
              <a:extLst>
                <a:ext uri="{FF2B5EF4-FFF2-40B4-BE49-F238E27FC236}">
                  <a16:creationId xmlns:a16="http://schemas.microsoft.com/office/drawing/2014/main" id="{CD985852-8EA5-4F1F-85D6-11C67C20F991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11377089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397" y="2689225"/>
            <a:ext cx="559252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689225"/>
            <a:ext cx="559148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394" y="2160588"/>
            <a:ext cx="11377092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690813"/>
            <a:ext cx="11377084" cy="35528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refer any questions to:</a:t>
            </a:r>
            <a:br>
              <a:rPr lang="en-US"/>
            </a:br>
            <a:r>
              <a:rPr lang="en-US"/>
              <a:t>Prename Name (Ribbon &gt; Increase List Level)</a:t>
            </a:r>
            <a:br>
              <a:rPr lang="en-US"/>
            </a:br>
            <a:r>
              <a:rPr lang="en-US"/>
              <a:t>Faculty of XY | Department of XY </a:t>
            </a:r>
            <a:br>
              <a:rPr lang="en-US"/>
            </a:br>
            <a:r>
              <a:rPr lang="en-US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160588"/>
            <a:ext cx="9695489" cy="1851841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Conclusion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5" name="Logo HHN">
            <a:extLst>
              <a:ext uri="{FF2B5EF4-FFF2-40B4-BE49-F238E27FC236}">
                <a16:creationId xmlns:a16="http://schemas.microsoft.com/office/drawing/2014/main" id="{294CBFEC-8F4B-4ECF-8079-424B2999F3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19" name="Regieanweisungen">
            <a:extLst>
              <a:ext uri="{FF2B5EF4-FFF2-40B4-BE49-F238E27FC236}">
                <a16:creationId xmlns:a16="http://schemas.microsoft.com/office/drawing/2014/main" id="{47D6AE76-64DF-4253-87B7-D55F6FD314D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1" name="Hilfslinien">
              <a:extLst>
                <a:ext uri="{FF2B5EF4-FFF2-40B4-BE49-F238E27FC236}">
                  <a16:creationId xmlns:a16="http://schemas.microsoft.com/office/drawing/2014/main" id="{2E537BCA-0378-47EE-BA2E-AAE85C970D72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AD2EC562-5E00-4380-99C6-0D2297D5D9CB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3" name="Layoutwechsel">
              <a:extLst>
                <a:ext uri="{FF2B5EF4-FFF2-40B4-BE49-F238E27FC236}">
                  <a16:creationId xmlns:a16="http://schemas.microsoft.com/office/drawing/2014/main" id="{A38E1AA6-7755-41CA-B107-5CD24E5B64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3" name="Fußzeile">
              <a:extLst>
                <a:ext uri="{FF2B5EF4-FFF2-40B4-BE49-F238E27FC236}">
                  <a16:creationId xmlns:a16="http://schemas.microsoft.com/office/drawing/2014/main" id="{13AC3CA5-8992-43C8-9BDA-957D603ABF89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4" name="Kopfzeile">
              <a:extLst>
                <a:ext uri="{FF2B5EF4-FFF2-40B4-BE49-F238E27FC236}">
                  <a16:creationId xmlns:a16="http://schemas.microsoft.com/office/drawing/2014/main" id="{4F387B6C-D72C-4FEE-AACF-55636C11E75D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540FD209-9B2E-49C5-ACDA-B6EF826B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B6F0E48E-A197-4EA9-A895-D82AA5BE5B30}"/>
              </a:ext>
            </a:extLst>
          </p:cNvPr>
          <p:cNvGrpSpPr/>
          <p:nvPr userDrawn="1"/>
        </p:nvGrpSpPr>
        <p:grpSpPr>
          <a:xfrm>
            <a:off x="406397" y="-467999"/>
            <a:ext cx="14521603" cy="7668000"/>
            <a:chOff x="304799" y="-468000"/>
            <a:chExt cx="10891201" cy="7668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F34F164-C8D1-4A62-BC29-AA721AA0A69A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F7EBDEE9-DA2A-4508-8A96-E654688D2AFE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2DE5B1FC-02BE-46AD-A4B1-F6635A03B54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7" name="Fußzeile">
              <a:extLst>
                <a:ext uri="{FF2B5EF4-FFF2-40B4-BE49-F238E27FC236}">
                  <a16:creationId xmlns:a16="http://schemas.microsoft.com/office/drawing/2014/main" id="{984A414F-FD68-4017-BCB5-429CA3073215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6" name="Logo HHN">
            <a:extLst>
              <a:ext uri="{FF2B5EF4-FFF2-40B4-BE49-F238E27FC236}">
                <a16:creationId xmlns:a16="http://schemas.microsoft.com/office/drawing/2014/main" id="{DC2EA3BA-E94F-491F-A263-862D23C273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192" y="305318"/>
            <a:ext cx="1940297" cy="901976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54486513-B2F7-4A9E-9107-04DAE877CE2B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2" name="Hilfslinien">
              <a:extLst>
                <a:ext uri="{FF2B5EF4-FFF2-40B4-BE49-F238E27FC236}">
                  <a16:creationId xmlns:a16="http://schemas.microsoft.com/office/drawing/2014/main" id="{C16E8043-DA79-40F8-8D1D-AC415567D048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26D2A6E4-2FD7-4384-A885-2C1762191ED2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830F58C2-E9EF-47B7-A9E8-7982E763742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1" name="Fußzeile">
              <a:extLst>
                <a:ext uri="{FF2B5EF4-FFF2-40B4-BE49-F238E27FC236}">
                  <a16:creationId xmlns:a16="http://schemas.microsoft.com/office/drawing/2014/main" id="{210FA1D1-78FE-4DD8-AE03-CB864430240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252AE4A-CC7F-44E4-9F94-406E44784A7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Subheading</a:t>
            </a:r>
            <a:br>
              <a:rPr lang="en-US"/>
            </a:br>
            <a:r>
              <a:rPr lang="en-US"/>
              <a:t>Separator page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Additional info</a:t>
            </a:r>
          </a:p>
        </p:txBody>
      </p:sp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20" name="Logo HHN">
            <a:extLst>
              <a:ext uri="{FF2B5EF4-FFF2-40B4-BE49-F238E27FC236}">
                <a16:creationId xmlns:a16="http://schemas.microsoft.com/office/drawing/2014/main" id="{1F838209-9061-4C52-A3F6-8BF3423A5D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7A76FA23-6904-44A1-AA67-E27CCD0DAE5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FD8E7FED-134D-47A9-816B-6A45070E270E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E65A194-BDC9-48CF-BEFE-535518FC4DA3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90A8388C-D616-4B5A-8E8B-D8A5E21F51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2" name="Fußzeile">
              <a:extLst>
                <a:ext uri="{FF2B5EF4-FFF2-40B4-BE49-F238E27FC236}">
                  <a16:creationId xmlns:a16="http://schemas.microsoft.com/office/drawing/2014/main" id="{6AD20FC2-A2D4-4765-938F-E3B31AB19D8F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3" name="Kopfzeile">
              <a:extLst>
                <a:ext uri="{FF2B5EF4-FFF2-40B4-BE49-F238E27FC236}">
                  <a16:creationId xmlns:a16="http://schemas.microsoft.com/office/drawing/2014/main" id="{568EA491-E484-4994-AA92-839C98876B5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160589"/>
            <a:ext cx="11377084" cy="40830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160588"/>
            <a:ext cx="11377084" cy="21050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  <a:endParaRPr lang="en-US"/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7128933" cy="40830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9" y="2221920"/>
            <a:ext cx="3862920" cy="3959805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9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1098550"/>
            <a:ext cx="12191999" cy="5759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 &gt;&gt; Ribbon &gt; Insert &gt; Picture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1098550"/>
            <a:ext cx="12192000" cy="5759451"/>
          </a:xfrm>
          <a:blipFill>
            <a:blip r:embed="rId2"/>
            <a:stretch>
              <a:fillRect/>
            </a:stretch>
          </a:blipFill>
        </p:spPr>
        <p:txBody>
          <a:bodyPr vert="horz" lIns="1954800" tIns="12600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marR="0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Quote on first level // </a:t>
            </a:r>
            <a:r>
              <a:rPr lang="en-US" noProof="0"/>
              <a:t>for </a:t>
            </a:r>
            <a:r>
              <a:rPr lang="en-US"/>
              <a:t>Autor &gt;&gt; Ribbon </a:t>
            </a:r>
            <a:r>
              <a:rPr lang="en-US" noProof="0"/>
              <a:t>&gt; Home &gt; Paragraph &gt; Increase List</a:t>
            </a:r>
            <a:r>
              <a:rPr lang="en-US"/>
              <a:t> </a:t>
            </a:r>
          </a:p>
          <a:p>
            <a:pPr marL="0" marR="0" lvl="1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lang="en-US" noProof="0"/>
              <a:t>Second level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27" name="Titel 9">
            <a:extLst>
              <a:ext uri="{FF2B5EF4-FFF2-40B4-BE49-F238E27FC236}">
                <a16:creationId xmlns:a16="http://schemas.microsoft.com/office/drawing/2014/main" id="{A0B1B76A-51B5-4F03-ACCD-EF255BF5F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68000"/>
            <a:ext cx="1386000" cy="1116000"/>
          </a:xfrm>
          <a:blipFill>
            <a:blip r:embed="rId3"/>
            <a:stretch>
              <a:fillRect/>
            </a:stretch>
          </a:blipFill>
        </p:spPr>
        <p:txBody>
          <a:bodyPr wrap="none" tIns="36000" rIns="1512000" anchor="t" anchorCtr="0"/>
          <a:lstStyle>
            <a:lvl1pPr algn="r">
              <a:defRPr sz="1000" baseline="0"/>
            </a:lvl1pPr>
          </a:lstStyle>
          <a:p>
            <a:r>
              <a:rPr lang="en-US" noProof="0"/>
              <a:t>Bitte nicht</a:t>
            </a:r>
            <a:br>
              <a:rPr lang="en-US" noProof="0"/>
            </a:br>
            <a:r>
              <a:rPr lang="en-US" noProof="0"/>
              <a:t>verschieben</a:t>
            </a:r>
          </a:p>
        </p:txBody>
      </p:sp>
      <p:pic>
        <p:nvPicPr>
          <p:cNvPr id="29" name="Logo HHN">
            <a:extLst>
              <a:ext uri="{FF2B5EF4-FFF2-40B4-BE49-F238E27FC236}">
                <a16:creationId xmlns:a16="http://schemas.microsoft.com/office/drawing/2014/main" id="{9C3514B9-049D-45E4-94CE-3CF817C172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30" name="Regieanweisungen">
            <a:extLst>
              <a:ext uri="{FF2B5EF4-FFF2-40B4-BE49-F238E27FC236}">
                <a16:creationId xmlns:a16="http://schemas.microsoft.com/office/drawing/2014/main" id="{02481EDB-7877-4996-820C-FFEFD45C7964}"/>
              </a:ext>
            </a:extLst>
          </p:cNvPr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31" name="Hilfslinien">
              <a:extLst>
                <a:ext uri="{FF2B5EF4-FFF2-40B4-BE49-F238E27FC236}">
                  <a16:creationId xmlns:a16="http://schemas.microsoft.com/office/drawing/2014/main" id="{18336903-3AE2-493A-93B4-394C8F8E2FFF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Zurücksetzen">
              <a:extLst>
                <a:ext uri="{FF2B5EF4-FFF2-40B4-BE49-F238E27FC236}">
                  <a16:creationId xmlns:a16="http://schemas.microsoft.com/office/drawing/2014/main" id="{0403CE5E-7D8E-4445-9A11-5614701AFB1F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33" name="Layoutwechsel">
              <a:extLst>
                <a:ext uri="{FF2B5EF4-FFF2-40B4-BE49-F238E27FC236}">
                  <a16:creationId xmlns:a16="http://schemas.microsoft.com/office/drawing/2014/main" id="{37E4D678-AB51-415F-A3C2-BFCB841977A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4" name="Text // Listenebene erhöhen">
              <a:extLst>
                <a:ext uri="{FF2B5EF4-FFF2-40B4-BE49-F238E27FC236}">
                  <a16:creationId xmlns:a16="http://schemas.microsoft.com/office/drawing/2014/main" id="{26941C7C-1EA8-4C84-AF9D-C1A29D4530B7}"/>
                </a:ext>
              </a:extLst>
            </p:cNvPr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5" name="Text // Listenebene verringern">
              <a:extLst>
                <a:ext uri="{FF2B5EF4-FFF2-40B4-BE49-F238E27FC236}">
                  <a16:creationId xmlns:a16="http://schemas.microsoft.com/office/drawing/2014/main" id="{C10DDFB6-5B61-467A-A792-54C79A078D54}"/>
                </a:ext>
              </a:extLst>
            </p:cNvPr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6" name="Listenebenen">
              <a:extLst>
                <a:ext uri="{FF2B5EF4-FFF2-40B4-BE49-F238E27FC236}">
                  <a16:creationId xmlns:a16="http://schemas.microsoft.com/office/drawing/2014/main" id="{C8E0693C-BA92-43AA-AF6D-AA0418317EDA}"/>
                </a:ext>
              </a:extLst>
            </p:cNvPr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37" name="Bild // Listenebene verringern">
              <a:extLst>
                <a:ext uri="{FF2B5EF4-FFF2-40B4-BE49-F238E27FC236}">
                  <a16:creationId xmlns:a16="http://schemas.microsoft.com/office/drawing/2014/main" id="{BFE93321-E538-4022-8A82-C17D0FE85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38" name="Bild // Listenebene erhöhen">
              <a:extLst>
                <a:ext uri="{FF2B5EF4-FFF2-40B4-BE49-F238E27FC236}">
                  <a16:creationId xmlns:a16="http://schemas.microsoft.com/office/drawing/2014/main" id="{DC047369-FB88-442D-8B63-61AB2032C2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39" name="Fußzeile">
              <a:extLst>
                <a:ext uri="{FF2B5EF4-FFF2-40B4-BE49-F238E27FC236}">
                  <a16:creationId xmlns:a16="http://schemas.microsoft.com/office/drawing/2014/main" id="{49532751-61E7-4FD4-95E4-0B64706E209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40" name="Kopfzeile">
              <a:extLst>
                <a:ext uri="{FF2B5EF4-FFF2-40B4-BE49-F238E27FC236}">
                  <a16:creationId xmlns:a16="http://schemas.microsoft.com/office/drawing/2014/main" id="{AC2C6CFC-C15C-44AF-9727-3AFD3633B39C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944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397" y="1031876"/>
            <a:ext cx="11377092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0" y="2160588"/>
            <a:ext cx="11377086" cy="408146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Ninth level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8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ZWEI-GELENK-ROBOTER</a:t>
            </a:r>
          </a:p>
        </p:txBody>
      </p:sp>
      <p:sp>
        <p:nvSpPr>
          <p:cNvPr id="35" name="Vertikaler Textplatzhalter 34">
            <a:extLst>
              <a:ext uri="{FF2B5EF4-FFF2-40B4-BE49-F238E27FC236}">
                <a16:creationId xmlns:a16="http://schemas.microsoft.com/office/drawing/2014/main" id="{AD697CB5-A06F-4E3D-9B1D-CC9CE71BD81D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Vorabgabe 09.11.2022</a:t>
            </a:r>
            <a:endParaRPr lang="en-US" dirty="0"/>
          </a:p>
        </p:txBody>
      </p:sp>
      <p:sp>
        <p:nvSpPr>
          <p:cNvPr id="36" name="Vertikaler Textplatzhalter 35">
            <a:extLst>
              <a:ext uri="{FF2B5EF4-FFF2-40B4-BE49-F238E27FC236}">
                <a16:creationId xmlns:a16="http://schemas.microsoft.com/office/drawing/2014/main" id="{5D5168B9-E752-43E9-9E15-A09B8530A521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en-US" dirty="0"/>
              <a:t>Marc Grosse (210233), Moritz </a:t>
            </a:r>
            <a:r>
              <a:rPr lang="en-US" dirty="0" err="1"/>
              <a:t>Höhnel</a:t>
            </a:r>
            <a:r>
              <a:rPr lang="en-US" dirty="0"/>
              <a:t> (210258) und Mattis Ritter (210265) / T1 / ASE | WS22/23</a:t>
            </a:r>
          </a:p>
        </p:txBody>
      </p:sp>
      <p:sp>
        <p:nvSpPr>
          <p:cNvPr id="30" name="Vertikaler Textplatzhalter 29">
            <a:extLst>
              <a:ext uri="{FF2B5EF4-FFF2-40B4-BE49-F238E27FC236}">
                <a16:creationId xmlns:a16="http://schemas.microsoft.com/office/drawing/2014/main" id="{0DD00B33-77B2-40B6-BF81-CF0E41203621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A721DABC-D47C-7CE6-CBF6-96CA0A9AB574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3501132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1. </a:t>
            </a:r>
            <a:r>
              <a:rPr lang="en-US" dirty="0" err="1"/>
              <a:t>Aufgabenstellung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Projektziele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7655" lvl="1" indent="-287655"/>
            <a:r>
              <a:rPr lang="en-US" dirty="0" err="1"/>
              <a:t>Modellbildung</a:t>
            </a:r>
            <a:r>
              <a:rPr lang="en-US" dirty="0"/>
              <a:t> und Simulation </a:t>
            </a:r>
            <a:r>
              <a:rPr lang="en-US" dirty="0" err="1"/>
              <a:t>eines</a:t>
            </a:r>
            <a:r>
              <a:rPr lang="en-US" dirty="0"/>
              <a:t> 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Roboters</a:t>
            </a:r>
            <a:endParaRPr lang="en-US" dirty="0"/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25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2. </a:t>
            </a:r>
            <a:r>
              <a:rPr lang="en-US" dirty="0" err="1"/>
              <a:t>Modellannahmen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762851" cy="4083052"/>
          </a:xfrm>
        </p:spPr>
        <p:txBody>
          <a:bodyPr/>
          <a:lstStyle/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Die Roboterarme sind masselos.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Die Massen konzentrieren sich in den Antriebsmotoren und am Greifer.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Die Robotergelenke sind reibungslos.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Der Roboter wird angetrieben durch zwei Elektromotoren jeweils in der Schulter und im Ellenbogen, die die Drehmomente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1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und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2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erzeugen.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5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     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  </a:t>
            </a:r>
            <a:fld id="{E6B5151A-17C4-4431-8407-112C0160A8B6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5261855"/>
                  </p:ext>
                </p:extLst>
              </p:nvPr>
            </p:nvGraphicFramePr>
            <p:xfrm>
              <a:off x="780360" y="2204273"/>
              <a:ext cx="6665469" cy="147342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0584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Eingangssignal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Symbol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Simulink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Einheit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Drehmoment durch Schulter-Antrieb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de-DE" sz="16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u1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𝑁𝑚</m:t>
                                </m:r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Drehmoment durch Ellbogen-Antrieb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28575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600" baseline="-25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600" dirty="0">
                              <a:effectLst/>
                            </a:rPr>
                            <a:t>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u2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𝑁𝑚</m:t>
                              </m:r>
                            </m:oMath>
                          </a14:m>
                          <a:r>
                            <a:rPr lang="de-DE" sz="1600" dirty="0">
                              <a:effectLst/>
                            </a:rPr>
                            <a:t>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5261855"/>
                  </p:ext>
                </p:extLst>
              </p:nvPr>
            </p:nvGraphicFramePr>
            <p:xfrm>
              <a:off x="780360" y="2204273"/>
              <a:ext cx="6665469" cy="147342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0584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Eingangssignal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Symbol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Simulink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Einheit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Drehmoment durch Schulter-Antrieb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6035" t="-57292" r="-188546" b="-1135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u1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928" t="-57292" r="-1810" b="-1135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Drehmoment durch Ellbogen-Antrieb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6035" t="-155670" r="-188546" b="-12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u2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928" t="-155670" r="-1810" b="-12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0873806"/>
                  </p:ext>
                </p:extLst>
              </p:nvPr>
            </p:nvGraphicFramePr>
            <p:xfrm>
              <a:off x="780359" y="3820840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Zustandsvariable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Symbol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Simulink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6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Einheit 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Anfangswert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Winkel des Oberarms </a:t>
                          </a: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6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6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6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x(1)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Winkel des Unterarms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6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sz="16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6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x(2)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74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Winkelgeschwindigkeit des Oberarms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6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sz="16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6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x(3)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Winkelgeschwindigkeit des Unterarms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6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sz="16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6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x(4)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0873806"/>
                  </p:ext>
                </p:extLst>
              </p:nvPr>
            </p:nvGraphicFramePr>
            <p:xfrm>
              <a:off x="780359" y="3820840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Zustandsvariable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Symbol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Simulink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6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Einheit 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Anfangswert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Winkel des Oberarms </a:t>
                          </a: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2609" t="-72603" r="-283043" b="-40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x(1)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928" t="-72603" r="-101794" b="-40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928" t="-72603" r="-1794" b="-4013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Winkel des Unterarms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2609" t="-148235" r="-283043" b="-24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x(2)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928" t="-148235" r="-101794" b="-24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928" t="-148235" r="-1794" b="-24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Winkelgeschwindigkeit des Oberarms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2609" t="-215306" r="-283043" b="-11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x(3)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928" t="-215306" r="-101794" b="-11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928" t="-215306" r="-1794" b="-1122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Winkelgeschwindigkeit des Unterarms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2609" t="-318557" r="-283043" b="-134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x(4)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928" t="-318557" r="-101794" b="-134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928" t="-318557" r="-1794" b="-134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14978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 </a:t>
            </a:r>
            <a:r>
              <a:rPr lang="en-US" dirty="0" err="1"/>
              <a:t>Zustands</a:t>
            </a:r>
            <a:r>
              <a:rPr lang="en-US" dirty="0"/>
              <a:t>-, </a:t>
            </a:r>
            <a:r>
              <a:rPr lang="en-US" dirty="0" err="1"/>
              <a:t>Ausgangssignale</a:t>
            </a:r>
            <a:r>
              <a:rPr lang="en-US" dirty="0"/>
              <a:t>, Parameter und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9465126"/>
                  </p:ext>
                </p:extLst>
              </p:nvPr>
            </p:nvGraphicFramePr>
            <p:xfrm>
              <a:off x="609537" y="2351433"/>
              <a:ext cx="8032044" cy="30866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Parameter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Symbol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Simulink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Einheit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Anfangswert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Masse des Ellenbogengelenks</a:t>
                          </a: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P_m1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6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Masse des Greifers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P_m2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6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Länge des Oberarms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P_l1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Länge des Unterarms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P_l2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Schwerkraft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16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 err="1">
                              <a:effectLst/>
                            </a:rPr>
                            <a:t>P_g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6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16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6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de-DE" sz="16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9.81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9465126"/>
                  </p:ext>
                </p:extLst>
              </p:nvPr>
            </p:nvGraphicFramePr>
            <p:xfrm>
              <a:off x="609537" y="2351433"/>
              <a:ext cx="8032044" cy="30866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Parameter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Symbol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Simulink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Einheit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Anfangswert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10223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Masse des Ellenbogengelenks</a:t>
                          </a: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2174" t="-63095" r="-283478" b="-45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P_m1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928" t="-63095" r="-101794" b="-45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928" t="-63095" r="-1794" b="-451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Masse des Greifers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2174" t="-161176" r="-283478" b="-34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P_m2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928" t="-161176" r="-101794" b="-34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928" t="-161176" r="-1794" b="-34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Länge des Oberarms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2174" t="-228866" r="-283478" b="-2030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P_l1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928" t="-228866" r="-101794" b="-2030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928" t="-228866" r="-1794" b="-203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Länge des Unterarms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2174" t="-325510" r="-283478" b="-101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P_l2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928" t="-325510" r="-101794" b="-101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928" t="-325510" r="-1794" b="-1010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Schwerkraft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2174" t="-429897" r="-283478" b="-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 err="1">
                              <a:effectLst/>
                            </a:rPr>
                            <a:t>P_g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928" t="-429897" r="-101794" b="-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928" t="-429897" r="-1794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43251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4.1 </a:t>
            </a:r>
            <a:r>
              <a:rPr lang="en-US" b="0" dirty="0" err="1"/>
              <a:t>Physikalisches</a:t>
            </a:r>
            <a:r>
              <a:rPr lang="en-US" b="0" dirty="0"/>
              <a:t> </a:t>
            </a:r>
            <a:r>
              <a:rPr lang="en-US" b="0" dirty="0" err="1"/>
              <a:t>Ersatzschaltbild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/>
            <a:r>
              <a:rPr lang="de-DE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5E189AC-D542-B93A-F127-05CEABF1E5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289" y="2160589"/>
            <a:ext cx="4235961" cy="40830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9447535"/>
                  </p:ext>
                </p:extLst>
              </p:nvPr>
            </p:nvGraphicFramePr>
            <p:xfrm>
              <a:off x="820320" y="2299909"/>
              <a:ext cx="5948471" cy="3616960"/>
            </p:xfrm>
            <a:graphic>
              <a:graphicData uri="http://schemas.openxmlformats.org/drawingml/2006/table">
                <a:tbl>
                  <a:tblPr>
                    <a:tableStyleId>{F5AB1C69-6EDB-4FF4-983F-18BD219EF322}</a:tableStyleId>
                  </a:tblPr>
                  <a:tblGrid>
                    <a:gridCol w="1952006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567177">
                      <a:extLst>
                        <a:ext uri="{9D8B030D-6E8A-4147-A177-3AD203B41FA5}">
                          <a16:colId xmlns:a16="http://schemas.microsoft.com/office/drawing/2014/main" val="4168471003"/>
                        </a:ext>
                      </a:extLst>
                    </a:gridCol>
                    <a:gridCol w="2873258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55603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0">
                    <a:tc gridSpan="4">
                      <a:txBody>
                        <a:bodyPr/>
                        <a:lstStyle/>
                        <a:p>
                          <a:r>
                            <a:rPr lang="de-DE" sz="1200">
                              <a:effectLst/>
                            </a:rPr>
                            <a:t>Definition der Kinematischen Größen:</a:t>
                          </a:r>
                        </a:p>
                        <a:p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200">
                              <a:effectLst/>
                            </a:rPr>
                            <a:t>Position Punkt 1:</a:t>
                          </a:r>
                        </a:p>
                        <a:p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200">
                              <a:effectLst/>
                            </a:rPr>
                            <a:t>Position Punkt 2:</a:t>
                          </a:r>
                        </a:p>
                        <a:p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>
                                        <a:effectLst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200">
                                        <a:effectLst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200">
                                    <a:effectLst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>
                                            <a:effectLst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de-DE" sz="1200">
                                            <a:effectLst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de-DE" sz="1200">
                                        <a:effectLst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DE" sz="1200"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200">
                                                <a:effectLst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1200">
                                                <a:effectLst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200">
                            <a:effectLst/>
                          </a:endParaRPr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>
                                        <a:effectLst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sz="1200">
                                        <a:effectLst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200">
                                    <a:effectLst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>
                                        <a:effectLst/>
                                      </a:rPr>
                                      <m:t>−</m:t>
                                    </m:r>
                                    <m:r>
                                      <a:rPr lang="de-DE" sz="1200">
                                        <a:effectLst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200">
                                        <a:effectLst/>
                                      </a:rPr>
                                      <m:t>1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de-DE" sz="1200">
                                        <a:effectLst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DE" sz="1200"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200">
                                                <a:effectLst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1200">
                                                <a:effectLst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de-DE" sz="1200">
                            <a:effectLst/>
                          </a:endParaRPr>
                        </a:p>
                        <a:p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>
                                        <a:effectLst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200">
                                        <a:effectLst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sz="1200">
                                    <a:effectLst/>
                                  </a:rPr>
                                  <m:t>= </m:t>
                                </m:r>
                                <m:func>
                                  <m:func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>
                                            <a:effectLst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de-DE" sz="1200">
                                            <a:effectLst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de-DE" sz="1200">
                                        <a:effectLst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DE" sz="1200"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200">
                                                <a:effectLst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1200">
                                                <a:effectLst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de-DE" sz="1200">
                                        <a:effectLst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>
                                            <a:effectLst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de-DE" sz="1200">
                                            <a:effectLst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de-DE" sz="1200">
                                            <a:effectLst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de-DE" sz="1200">
                                                <a:effectLst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200"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200">
                                                    <a:effectLst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200"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</m:oMath>
                            </m:oMathPara>
                          </a14:m>
                          <a:endParaRPr lang="de-DE" sz="1200">
                            <a:effectLst/>
                          </a:endParaRPr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>
                                        <a:effectLst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de-DE" sz="1200">
                                        <a:effectLst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sz="1200">
                                    <a:effectLst/>
                                  </a:rPr>
                                  <m:t>= </m:t>
                                </m:r>
                                <m:func>
                                  <m:func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funcPr>
                                  <m:fName>
                                    <m:r>
                                      <a:rPr lang="de-DE" sz="1200">
                                        <a:effectLst/>
                                      </a:rPr>
                                      <m:t>− </m:t>
                                    </m:r>
                                    <m:sSub>
                                      <m:sSub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>
                                            <a:effectLst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de-DE" sz="1200">
                                            <a:effectLst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de-DE" sz="1200">
                                        <a:effectLst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DE" sz="1200"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200">
                                                <a:effectLst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1200">
                                                <a:effectLst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de-DE" sz="1200">
                                        <a:effectLst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>
                                            <a:effectLst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de-DE" sz="1200">
                                            <a:effectLst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de-DE" sz="1200">
                                            <a:effectLst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de-DE" sz="1200">
                                                <a:effectLst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200"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200">
                                                    <a:effectLst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200"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</m:e>
                                </m:func>
                              </m:oMath>
                            </m:oMathPara>
                          </a14:m>
                          <a:endParaRPr lang="de-DE" sz="1200">
                            <a:effectLst/>
                          </a:endParaRPr>
                        </a:p>
                        <a:p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4511954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>
                                        <a:effectLst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de-DE" sz="1200">
                                        <a:effectLst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de-DE" sz="1200">
                                    <a:effectLst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>
                                        <a:effectLst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200">
                                        <a:effectLst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eqArrPr>
                                      <m:e>
                                        <m:func>
                                          <m:funcPr>
                                            <m:ctrlPr>
                                              <a:rPr lang="de-DE" sz="1200">
                                                <a:effectLst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200">
                                                <a:effectLst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200">
                                                    <a:effectLst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200"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200">
                                                        <a:effectLst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200">
                                                        <a:effectLst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de-DE" sz="1200">
                                            <a:effectLst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de-DE" sz="1200">
                                                <a:effectLst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200">
                                                <a:effectLst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200">
                                                    <a:effectLst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200"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200">
                                                        <a:effectLst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200">
                                                        <a:effectLst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>
                              <a:effectLst/>
                            </a:rPr>
                            <a:t>(4.1.1)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>
                                        <a:effectLst/>
                                      </a:rPr>
                                      <m:t>𝒓</m:t>
                                    </m:r>
                                  </m:e>
                                  <m:sub>
                                    <m:r>
                                      <a:rPr lang="de-DE" sz="1200">
                                        <a:effectLst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de-DE" sz="1200">
                                    <a:effectLst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>
                                        <a:effectLst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200">
                                        <a:effectLst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eqArrPr>
                                      <m:e>
                                        <m:func>
                                          <m:funcPr>
                                            <m:ctrlPr>
                                              <a:rPr lang="de-DE" sz="1200">
                                                <a:effectLst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200">
                                                <a:effectLst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200">
                                                    <a:effectLst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200"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200">
                                                        <a:effectLst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200">
                                                        <a:effectLst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de-DE" sz="1200">
                                            <a:effectLst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de-DE" sz="1200">
                                                <a:effectLst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200">
                                                <a:effectLst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200">
                                                    <a:effectLst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200"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200">
                                                        <a:effectLst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200">
                                                        <a:effectLst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eqArr>
                                  </m:e>
                                </m:d>
                                <m:r>
                                  <a:rPr lang="de-DE" sz="1200">
                                    <a:effectLst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>
                                        <a:effectLst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200">
                                        <a:effectLst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eqArrPr>
                                      <m:e>
                                        <m:func>
                                          <m:funcPr>
                                            <m:ctrlPr>
                                              <a:rPr lang="de-DE" sz="1200">
                                                <a:effectLst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200">
                                                <a:effectLst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200">
                                                    <a:effectLst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200"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200">
                                                        <a:effectLst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200">
                                                        <a:effectLst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de-DE" sz="1200">
                                            <a:effectLst/>
                                          </a:rPr>
                                          <m:t>−</m:t>
                                        </m:r>
                                        <m:func>
                                          <m:funcPr>
                                            <m:ctrlPr>
                                              <a:rPr lang="de-DE" sz="1200">
                                                <a:effectLst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200">
                                                <a:effectLst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200">
                                                    <a:effectLst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200"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200">
                                                        <a:effectLst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200">
                                                        <a:effectLst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>
                              <a:effectLst/>
                            </a:rPr>
                            <a:t>(4.2.1)</a:t>
                          </a:r>
                          <a:endParaRPr lang="de-DE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de-DE" sz="1200">
                              <a:effectLst/>
                            </a:rPr>
                            <a:t> </a:t>
                          </a:r>
                        </a:p>
                        <a:p>
                          <a:r>
                            <a:rPr lang="de-DE" sz="1200">
                              <a:effectLst/>
                            </a:rPr>
                            <a:t>Geschwindigkeit Punkt 1:</a:t>
                          </a:r>
                        </a:p>
                        <a:p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200">
                              <a:effectLst/>
                            </a:rPr>
                            <a:t> </a:t>
                          </a:r>
                        </a:p>
                        <a:p>
                          <a:r>
                            <a:rPr lang="de-DE" sz="1200">
                              <a:effectLst/>
                            </a:rPr>
                            <a:t>Geschwindigkeit Punkt 2:</a:t>
                          </a:r>
                        </a:p>
                        <a:p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>
                                        <a:effectLst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200">
                                        <a:effectLst/>
                                      </a:rPr>
                                      <m:t>𝑥</m:t>
                                    </m:r>
                                    <m:r>
                                      <a:rPr lang="de-DE" sz="1200">
                                        <a:effectLst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200">
                                    <a:effectLst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>
                                        <a:effectLst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>
                                            <a:effectLst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200">
                                            <a:effectLst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1200">
                                        <a:effectLst/>
                                      </a:rPr>
                                      <m:t>𝜕</m:t>
                                    </m:r>
                                    <m:r>
                                      <a:rPr lang="de-DE" sz="1200">
                                        <a:effectLst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de-DE" sz="1200">
                                    <a:effectLst/>
                                  </a:rPr>
                                  <m:t>= </m:t>
                                </m:r>
                                <m:func>
                                  <m:func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>
                                            <a:effectLst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de-DE" sz="1200">
                                            <a:effectLst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de-DE" sz="1200">
                                        <a:effectLst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DE" sz="1200"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200">
                                                <a:effectLst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1200">
                                                <a:effectLst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acc>
                                  <m:accPr>
                                    <m:chr m:val="̇"/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>
                                            <a:effectLst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de-DE" sz="1200">
                                            <a:effectLst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de-DE" sz="1200">
                            <a:effectLst/>
                          </a:endParaRPr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>
                                        <a:effectLst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200">
                                        <a:effectLst/>
                                      </a:rPr>
                                      <m:t>𝑦</m:t>
                                    </m:r>
                                    <m:r>
                                      <a:rPr lang="de-DE" sz="1200">
                                        <a:effectLst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200">
                                    <a:effectLst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>
                                        <a:effectLst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>
                                            <a:effectLst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e-DE" sz="1200">
                                            <a:effectLst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1200">
                                        <a:effectLst/>
                                      </a:rPr>
                                      <m:t>𝜕</m:t>
                                    </m:r>
                                    <m:r>
                                      <a:rPr lang="de-DE" sz="1200">
                                        <a:effectLst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de-DE" sz="1200">
                                    <a:effectLst/>
                                  </a:rPr>
                                  <m:t>= </m:t>
                                </m:r>
                                <m:func>
                                  <m:func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>
                                            <a:effectLst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de-DE" sz="1200">
                                            <a:effectLst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de-DE" sz="1200">
                                        <a:effectLst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DE" sz="1200"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200">
                                                <a:effectLst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1200">
                                                <a:effectLst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acc>
                                  <m:accPr>
                                    <m:chr m:val="̇"/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>
                                            <a:effectLst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de-DE" sz="1200">
                                            <a:effectLst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de-DE" sz="1200">
                            <a:effectLst/>
                          </a:endParaRPr>
                        </a:p>
                        <a:p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>
                                        <a:effectLst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200">
                                        <a:effectLst/>
                                      </a:rPr>
                                      <m:t>𝑥</m:t>
                                    </m:r>
                                    <m:r>
                                      <a:rPr lang="de-DE" sz="1200">
                                        <a:effectLst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sz="1200">
                                    <a:effectLst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>
                                        <a:effectLst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>
                                            <a:effectLst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1200">
                                            <a:effectLst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1200">
                                        <a:effectLst/>
                                      </a:rPr>
                                      <m:t>𝜕</m:t>
                                    </m:r>
                                    <m:r>
                                      <a:rPr lang="de-DE" sz="1200">
                                        <a:effectLst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de-DE" sz="1200">
                                    <a:effectLst/>
                                  </a:rPr>
                                  <m:t>= </m:t>
                                </m:r>
                                <m:func>
                                  <m:func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>
                                            <a:effectLst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de-DE" sz="1200">
                                            <a:effectLst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de-DE" sz="1200">
                                        <a:effectLst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DE" sz="1200"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200">
                                                <a:effectLst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1200">
                                                <a:effectLst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acc>
                                  <m:accPr>
                                    <m:chr m:val="̇"/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>
                                            <a:effectLst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de-DE" sz="1200">
                                            <a:effectLst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de-DE" sz="1200">
                                    <a:effectLst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>
                                        <a:effectLst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200">
                                        <a:effectLst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de-DE" sz="1200">
                                        <a:effectLst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DE" sz="1200"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200">
                                                <a:effectLst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1200">
                                                <a:effectLst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acc>
                                  <m:accPr>
                                    <m:chr m:val="̇"/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>
                                            <a:effectLst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de-DE" sz="1200">
                                            <a:effectLst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de-DE" sz="1200">
                            <a:effectLst/>
                          </a:endParaRPr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>
                                        <a:effectLst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de-DE" sz="1200">
                                        <a:effectLst/>
                                      </a:rPr>
                                      <m:t>𝑦</m:t>
                                    </m:r>
                                    <m:r>
                                      <a:rPr lang="de-DE" sz="1200">
                                        <a:effectLst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sz="1200">
                                    <a:effectLst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200">
                                        <a:effectLst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>
                                            <a:effectLst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de-DE" sz="1200">
                                            <a:effectLst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de-DE" sz="1200">
                                        <a:effectLst/>
                                      </a:rPr>
                                      <m:t>𝜕</m:t>
                                    </m:r>
                                    <m:r>
                                      <a:rPr lang="de-DE" sz="1200">
                                        <a:effectLst/>
                                      </a:rPr>
                                      <m:t>𝑡</m:t>
                                    </m:r>
                                  </m:den>
                                </m:f>
                                <m:r>
                                  <a:rPr lang="de-DE" sz="1200">
                                    <a:effectLst/>
                                  </a:rPr>
                                  <m:t>= </m:t>
                                </m:r>
                                <m:func>
                                  <m:func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funcPr>
                                  <m:fName>
                                    <m:sSub>
                                      <m:sSub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>
                                            <a:effectLst/>
                                          </a:rPr>
                                          <m:t>𝑙</m:t>
                                        </m:r>
                                      </m:e>
                                      <m:sub>
                                        <m:r>
                                          <a:rPr lang="de-DE" sz="1200">
                                            <a:effectLst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sty m:val="p"/>
                                      </m:rPr>
                                      <a:rPr lang="de-DE" sz="1200">
                                        <a:effectLst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DE" sz="1200"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200">
                                                <a:effectLst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1200">
                                                <a:effectLst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acc>
                                  <m:accPr>
                                    <m:chr m:val="̇"/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>
                                            <a:effectLst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de-DE" sz="1200">
                                            <a:effectLst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de-DE" sz="1200">
                                    <a:effectLst/>
                                  </a:rPr>
                                  <m:t>+ </m:t>
                                </m:r>
                                <m:sSub>
                                  <m:sSub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>
                                        <a:effectLst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200">
                                        <a:effectLst/>
                                      </a:rPr>
                                      <m:t>2</m:t>
                                    </m:r>
                                  </m:sub>
                                </m:sSub>
                                <m:func>
                                  <m:func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de-DE" sz="1200">
                                        <a:effectLst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DE" sz="1200"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200">
                                                <a:effectLst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1200">
                                                <a:effectLst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func>
                                <m:acc>
                                  <m:accPr>
                                    <m:chr m:val="̇"/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>
                                            <a:effectLst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de-DE" sz="1200">
                                            <a:effectLst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acc>
                              </m:oMath>
                            </m:oMathPara>
                          </a14:m>
                          <a:endParaRPr lang="de-DE" sz="1200">
                            <a:effectLst/>
                          </a:endParaRPr>
                        </a:p>
                        <a:p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425847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>
                                        <a:effectLst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de-DE" sz="1200">
                                        <a:effectLst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de-DE" sz="1200">
                                    <a:effectLst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>
                                        <a:effectLst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200">
                                        <a:effectLst/>
                                      </a:rPr>
                                      <m:t>1</m:t>
                                    </m:r>
                                  </m:sub>
                                </m:sSub>
                                <m:acc>
                                  <m:accPr>
                                    <m:chr m:val="̇"/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>
                                            <a:effectLst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de-DE" sz="1200">
                                            <a:effectLst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eqArrPr>
                                      <m:e>
                                        <m:func>
                                          <m:funcPr>
                                            <m:ctrlPr>
                                              <a:rPr lang="de-DE" sz="1200">
                                                <a:effectLst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200">
                                                <a:effectLst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200">
                                                    <a:effectLst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200"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200">
                                                        <a:effectLst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200">
                                                        <a:effectLst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de-DE" sz="1200">
                                                <a:effectLst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200">
                                                <a:effectLst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200">
                                                    <a:effectLst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200"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200">
                                                        <a:effectLst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200">
                                                        <a:effectLst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>
                              <a:effectLst/>
                            </a:rPr>
                            <a:t>(4.1.2)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>
                                        <a:effectLst/>
                                      </a:rPr>
                                      <m:t>𝒗</m:t>
                                    </m:r>
                                  </m:e>
                                  <m:sub>
                                    <m:r>
                                      <a:rPr lang="de-DE" sz="1200">
                                        <a:effectLst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de-DE" sz="1200">
                                    <a:effectLst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>
                                        <a:effectLst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200">
                                        <a:effectLst/>
                                      </a:rPr>
                                      <m:t>1</m:t>
                                    </m:r>
                                  </m:sub>
                                </m:sSub>
                                <m:acc>
                                  <m:accPr>
                                    <m:chr m:val="̇"/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>
                                            <a:effectLst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de-DE" sz="1200">
                                            <a:effectLst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eqArrPr>
                                      <m:e>
                                        <m:func>
                                          <m:funcPr>
                                            <m:ctrlPr>
                                              <a:rPr lang="de-DE" sz="1200">
                                                <a:effectLst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200">
                                                <a:effectLst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200">
                                                    <a:effectLst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200"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200">
                                                        <a:effectLst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200">
                                                        <a:effectLst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de-DE" sz="1200">
                                                <a:effectLst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200">
                                                <a:effectLst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200">
                                                    <a:effectLst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200"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200">
                                                        <a:effectLst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200">
                                                        <a:effectLst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eqArr>
                                  </m:e>
                                </m:d>
                                <m:r>
                                  <a:rPr lang="de-DE" sz="1200">
                                    <a:effectLst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200">
                                        <a:effectLst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200">
                                        <a:effectLst/>
                                      </a:rPr>
                                      <m:t>2</m:t>
                                    </m:r>
                                  </m:sub>
                                </m:sSub>
                                <m:acc>
                                  <m:accPr>
                                    <m:chr m:val="̇"/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200">
                                            <a:effectLst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de-DE" sz="1200">
                                            <a:effectLst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acc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sz="1200">
                                        <a:effectLst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de-DE" sz="1200">
                                            <a:effectLst/>
                                          </a:rPr>
                                        </m:ctrlPr>
                                      </m:eqArrPr>
                                      <m:e>
                                        <m:func>
                                          <m:funcPr>
                                            <m:ctrlPr>
                                              <a:rPr lang="de-DE" sz="1200">
                                                <a:effectLst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200">
                                                <a:effectLst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200">
                                                    <a:effectLst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200"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200">
                                                        <a:effectLst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200">
                                                        <a:effectLst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func>
                                          <m:funcPr>
                                            <m:ctrlPr>
                                              <a:rPr lang="de-DE" sz="1200">
                                                <a:effectLst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200">
                                                <a:effectLst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200">
                                                    <a:effectLst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200"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200">
                                                        <a:effectLst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200">
                                                        <a:effectLst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>
                              <a:effectLst/>
                            </a:rPr>
                            <a:t>(4.2.2)</a:t>
                          </a:r>
                          <a:endParaRPr lang="de-DE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29447535"/>
                  </p:ext>
                </p:extLst>
              </p:nvPr>
            </p:nvGraphicFramePr>
            <p:xfrm>
              <a:off x="820320" y="2299909"/>
              <a:ext cx="5948471" cy="3616960"/>
            </p:xfrm>
            <a:graphic>
              <a:graphicData uri="http://schemas.openxmlformats.org/drawingml/2006/table">
                <a:tbl>
                  <a:tblPr>
                    <a:tableStyleId>{F5AB1C69-6EDB-4FF4-983F-18BD219EF322}</a:tableStyleId>
                  </a:tblPr>
                  <a:tblGrid>
                    <a:gridCol w="1952006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567177">
                      <a:extLst>
                        <a:ext uri="{9D8B030D-6E8A-4147-A177-3AD203B41FA5}">
                          <a16:colId xmlns:a16="http://schemas.microsoft.com/office/drawing/2014/main" val="4168471003"/>
                        </a:ext>
                      </a:extLst>
                    </a:gridCol>
                    <a:gridCol w="2873258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55603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365760">
                    <a:tc gridSpan="4">
                      <a:txBody>
                        <a:bodyPr/>
                        <a:lstStyle/>
                        <a:p>
                          <a:r>
                            <a:rPr lang="de-DE" sz="1200">
                              <a:effectLst/>
                            </a:rPr>
                            <a:t>Definition der Kinematischen Größen:</a:t>
                          </a:r>
                        </a:p>
                        <a:p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de-DE" sz="1200">
                              <a:effectLst/>
                            </a:rPr>
                            <a:t>Position Punkt 1:</a:t>
                          </a:r>
                        </a:p>
                        <a:p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200">
                              <a:effectLst/>
                            </a:rPr>
                            <a:t>Position Punkt 2:</a:t>
                          </a:r>
                        </a:p>
                        <a:p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44186" r="-205195" b="-4372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8053" t="-144186" r="-19912" b="-4372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4511954"/>
                      </a:ext>
                    </a:extLst>
                  </a:tr>
                  <a:tr h="36347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62069" r="-205195" b="-5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>
                              <a:effectLst/>
                            </a:rPr>
                            <a:t>(4.1.1)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8053" t="-362069" r="-19912" b="-5482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>
                              <a:effectLst/>
                            </a:rPr>
                            <a:t>(4.2.1)</a:t>
                          </a:r>
                          <a:endParaRPr lang="de-DE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548640">
                    <a:tc>
                      <a:txBody>
                        <a:bodyPr/>
                        <a:lstStyle/>
                        <a:p>
                          <a:r>
                            <a:rPr lang="de-DE" sz="1200">
                              <a:effectLst/>
                            </a:rPr>
                            <a:t> </a:t>
                          </a:r>
                        </a:p>
                        <a:p>
                          <a:r>
                            <a:rPr lang="de-DE" sz="1200">
                              <a:effectLst/>
                            </a:rPr>
                            <a:t>Geschwindigkeit Punkt 1:</a:t>
                          </a:r>
                        </a:p>
                        <a:p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200">
                              <a:effectLst/>
                            </a:rPr>
                            <a:t> </a:t>
                          </a:r>
                        </a:p>
                        <a:p>
                          <a:r>
                            <a:rPr lang="de-DE" sz="1200">
                              <a:effectLst/>
                            </a:rPr>
                            <a:t>Geschwindigkeit Punkt 2:</a:t>
                          </a:r>
                        </a:p>
                        <a:p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106121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3253" r="-205195" b="-397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8053" t="-213253" r="-19912" b="-397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>
                              <a:effectLst/>
                            </a:rPr>
                            <a:t> 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34258478"/>
                      </a:ext>
                    </a:extLst>
                  </a:tr>
                  <a:tr h="36347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896552" r="-205195" b="-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>
                              <a:effectLst/>
                            </a:rPr>
                            <a:t>(4.1.2)</a:t>
                          </a:r>
                          <a:endParaRPr lang="de-DE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88053" t="-896552" r="-19912" b="-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200" dirty="0">
                              <a:effectLst/>
                            </a:rPr>
                            <a:t>(4.2.2)</a:t>
                          </a:r>
                          <a:endParaRPr lang="de-DE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5912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Vertikaler Textplatzhalter 5">
            <a:extLst>
              <a:ext uri="{FF2B5EF4-FFF2-40B4-BE49-F238E27FC236}">
                <a16:creationId xmlns:a16="http://schemas.microsoft.com/office/drawing/2014/main" id="{983EEE4A-862A-6C85-C61D-A4D2E3B4CE3E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23ED272-792D-7B1D-4B49-A34F43656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B14B128-2133-3D79-643D-92B20F84248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014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/>
              <p:cNvSpPr>
                <a:spLocks noGrp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Für eine erfolgreiche Modellierung in Simulink muss die Massenmatrix invertierbar sein. Zeigen Sie, dass die Massenmatrix unabhängig von den Zustandsgrößen oder der Parameter Festlegung invertierbar ist.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Bestimmen Sie allgemein die stationären Gleichungen des Systems.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Zur späteren Regelung und Bahnplanung des Roboterarms wird folgende stationäre Gleichung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i="1" u="none" strike="noStrike" baseline="-2500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800" i="1" u="none" strike="noStrike" baseline="-2500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i="1" u="none" strike="noStrike" baseline="-2500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 mit der Vorgabe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i="1" u="none" strike="noStrike" baseline="-2500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i="1" u="none" strike="noStrike" baseline="-2500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benötigt. Bestimmen Sie diese aus den stationären Gleichungen.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</p:txBody>
          </p:sp>
        </mc:Choice>
        <mc:Fallback xmlns=""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  <a:blipFill>
                <a:blip r:embed="rId2"/>
                <a:stretch>
                  <a:fillRect l="-1128" t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54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Campus Sontheim</a:t>
            </a:r>
            <a:endParaRPr lang="en-US" dirty="0">
              <a:latin typeface="+mn-lt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0" name="Vertikaler Textplatzhalter 29"/>
          <p:cNvSpPr>
            <a:spLocks noGrp="1"/>
          </p:cNvSpPr>
          <p:nvPr>
            <p:ph type="body" orient="vert" idx="13"/>
          </p:nvPr>
        </p:nvSpPr>
        <p:spPr>
          <a:xfrm>
            <a:off x="1998349" y="2963016"/>
            <a:ext cx="9695489" cy="1635823"/>
          </a:xfrm>
        </p:spPr>
        <p:txBody>
          <a:bodyPr/>
          <a:lstStyle/>
          <a:p>
            <a:r>
              <a:rPr lang="en-US" dirty="0" err="1"/>
              <a:t>Rückfragen</a:t>
            </a:r>
            <a:r>
              <a:rPr lang="en-US" dirty="0"/>
              <a:t> bitte an:</a:t>
            </a:r>
          </a:p>
          <a:p>
            <a:pPr lvl="1"/>
            <a:r>
              <a:rPr lang="en-US" dirty="0">
                <a:latin typeface="+mn-lt"/>
              </a:rPr>
              <a:t>Moritz </a:t>
            </a:r>
            <a:r>
              <a:rPr lang="en-US" dirty="0" err="1">
                <a:latin typeface="+mn-lt"/>
              </a:rPr>
              <a:t>Höhnel</a:t>
            </a:r>
            <a:r>
              <a:rPr lang="en-US" dirty="0">
                <a:latin typeface="+mn-lt"/>
              </a:rPr>
              <a:t>					 Marc Grosse</a:t>
            </a:r>
          </a:p>
          <a:p>
            <a:r>
              <a:rPr lang="en-US" dirty="0" err="1"/>
              <a:t>Fakultät</a:t>
            </a:r>
            <a:r>
              <a:rPr lang="en-US" dirty="0"/>
              <a:t> T1 | ASE				</a:t>
            </a:r>
            <a:r>
              <a:rPr lang="en-US" dirty="0" err="1"/>
              <a:t>Fakultät</a:t>
            </a:r>
            <a:r>
              <a:rPr lang="en-US" dirty="0"/>
              <a:t> T1 | ASE</a:t>
            </a:r>
          </a:p>
          <a:p>
            <a:r>
              <a:rPr lang="en-US" dirty="0"/>
              <a:t>mhoehnel@stud.hs-heilbronn.de		</a:t>
            </a:r>
            <a:r>
              <a:rPr lang="en-US" dirty="0" err="1"/>
              <a:t>mgrosse@stud.hs-heilbronn.de</a:t>
            </a:r>
            <a:endParaRPr lang="en-US" dirty="0"/>
          </a:p>
          <a:p>
            <a:endParaRPr lang="en-US" dirty="0"/>
          </a:p>
        </p:txBody>
      </p:sp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1998349" y="1146632"/>
            <a:ext cx="9695489" cy="1851841"/>
          </a:xfrm>
        </p:spPr>
        <p:txBody>
          <a:bodyPr/>
          <a:lstStyle/>
          <a:p>
            <a:r>
              <a:rPr lang="en-US" dirty="0">
                <a:latin typeface="+mn-lt"/>
              </a:rPr>
              <a:t>DANKE!</a:t>
            </a:r>
          </a:p>
        </p:txBody>
      </p:sp>
      <p:pic>
        <p:nvPicPr>
          <p:cNvPr id="8" name="Bildplatzhalter 11" descr="Ein Bild, das Person, Wand, Anzug, Mann enthält.&#10;&#10;Automatisch generierte Beschreibung">
            <a:extLst>
              <a:ext uri="{FF2B5EF4-FFF2-40B4-BE49-F238E27FC236}">
                <a16:creationId xmlns:a16="http://schemas.microsoft.com/office/drawing/2014/main" id="{75F5D36A-1F6A-410A-8CD2-7C6789705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t="16460" r="19671" b="26185"/>
          <a:stretch/>
        </p:blipFill>
        <p:spPr>
          <a:xfrm>
            <a:off x="692250" y="3424857"/>
            <a:ext cx="1080000" cy="1080000"/>
          </a:xfrm>
          <a:prstGeom prst="ellipse">
            <a:avLst/>
          </a:prstGeom>
        </p:spPr>
      </p:pic>
      <p:pic>
        <p:nvPicPr>
          <p:cNvPr id="11" name="Bildplatzhalter 10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F9750C5-69F3-4020-8A10-09070D5B089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/>
          <a:srcRect l="21642" t="16400" r="32109" b="13026"/>
          <a:stretch/>
        </p:blipFill>
        <p:spPr>
          <a:xfrm rot="16200000">
            <a:off x="684367" y="4807092"/>
            <a:ext cx="1079999" cy="1095767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0ABAA0-4556-4BEB-946E-B8E32890B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00" b="12500"/>
          <a:stretch/>
        </p:blipFill>
        <p:spPr>
          <a:xfrm>
            <a:off x="6306093" y="3424857"/>
            <a:ext cx="1080000" cy="1080000"/>
          </a:xfrm>
          <a:prstGeom prst="ellipse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D1BD50E-A8D7-4722-91EA-EB59A9C53500}"/>
              </a:ext>
            </a:extLst>
          </p:cNvPr>
          <p:cNvSpPr txBox="1"/>
          <p:nvPr/>
        </p:nvSpPr>
        <p:spPr>
          <a:xfrm>
            <a:off x="1998349" y="4806743"/>
            <a:ext cx="3829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Mattis Ritter</a:t>
            </a:r>
          </a:p>
          <a:p>
            <a:r>
              <a:rPr lang="de-DE" sz="2000" dirty="0">
                <a:solidFill>
                  <a:schemeClr val="bg1"/>
                </a:solidFill>
              </a:rPr>
              <a:t>Fakultät T1 | ASE</a:t>
            </a:r>
          </a:p>
          <a:p>
            <a:r>
              <a:rPr lang="de-DE" sz="2000" dirty="0" err="1">
                <a:solidFill>
                  <a:schemeClr val="bg1"/>
                </a:solidFill>
              </a:rPr>
              <a:t>mritter@stud.hs-heilbronn.de</a:t>
            </a:r>
            <a:endParaRPr lang="de-DE" sz="20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564677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D51E834E-C123-4A66-80B5-6AFB0251C3DE}"/>
    </a:ext>
  </a:extLst>
</a:theme>
</file>

<file path=ppt/theme/theme2.xml><?xml version="1.0" encoding="utf-8"?>
<a:theme xmlns:a="http://schemas.openxmlformats.org/drawingml/2006/main" name="1_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A826E504-A1FF-48C6-BF11-68BD7E1C7F12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15C8266D65147BEEF21714B380DFC" ma:contentTypeVersion="12" ma:contentTypeDescription="Create a new document." ma:contentTypeScope="" ma:versionID="ae14c92c52cedeef1460d511b82b4719">
  <xsd:schema xmlns:xsd="http://www.w3.org/2001/XMLSchema" xmlns:xs="http://www.w3.org/2001/XMLSchema" xmlns:p="http://schemas.microsoft.com/office/2006/metadata/properties" xmlns:ns2="e1a4e9d1-002c-44d1-a7df-d1d440f2d89c" xmlns:ns3="396d3ce1-f135-45f1-a004-8da1c81eaf02" targetNamespace="http://schemas.microsoft.com/office/2006/metadata/properties" ma:root="true" ma:fieldsID="30ae492b1ebb9fd38c43b4ed6abfe70d" ns2:_="" ns3:_="">
    <xsd:import namespace="e1a4e9d1-002c-44d1-a7df-d1d440f2d89c"/>
    <xsd:import namespace="396d3ce1-f135-45f1-a004-8da1c81eaf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4e9d1-002c-44d1-a7df-d1d440f2d8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e10526-b566-4b41-9d0d-ac6cbbfbcb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6d3ce1-f135-45f1-a004-8da1c81eaf0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338289-5d0f-45f9-8918-8890acfce5c4}" ma:internalName="TaxCatchAll" ma:showField="CatchAllData" ma:web="396d3ce1-f135-45f1-a004-8da1c81eaf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a4e9d1-002c-44d1-a7df-d1d440f2d89c">
      <Terms xmlns="http://schemas.microsoft.com/office/infopath/2007/PartnerControls"/>
    </lcf76f155ced4ddcb4097134ff3c332f>
    <TaxCatchAll xmlns="396d3ce1-f135-45f1-a004-8da1c81eaf02" xsi:nil="true"/>
  </documentManagement>
</p:properties>
</file>

<file path=customXml/itemProps1.xml><?xml version="1.0" encoding="utf-8"?>
<ds:datastoreItem xmlns:ds="http://schemas.openxmlformats.org/officeDocument/2006/customXml" ds:itemID="{33061106-0B7E-4C54-909B-385CA089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4e9d1-002c-44d1-a7df-d1d440f2d89c"/>
    <ds:schemaRef ds:uri="396d3ce1-f135-45f1-a004-8da1c81ea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54B1BE-D081-4D49-A9A8-02DBC419D9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303304-D675-4AEC-B056-9DF2E7E157C6}">
  <ds:schemaRefs>
    <ds:schemaRef ds:uri="396d3ce1-f135-45f1-a004-8da1c81eaf02"/>
    <ds:schemaRef ds:uri="e1a4e9d1-002c-44d1-a7df-d1d440f2d89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</Template>
  <TotalTime>0</TotalTime>
  <Words>659</Words>
  <Application>Microsoft Macintosh PowerPoint</Application>
  <PresentationFormat>Breitbild</PresentationFormat>
  <Paragraphs>158</Paragraphs>
  <Slides>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Calibri</vt:lpstr>
      <vt:lpstr>Cambria Math</vt:lpstr>
      <vt:lpstr>Wingdings</vt:lpstr>
      <vt:lpstr>PPT_HHN_16x9_EN_01</vt:lpstr>
      <vt:lpstr>1_PPT_HHN_16x9_EN_01</vt:lpstr>
      <vt:lpstr>ZWEI-GELENK-ROBOTER</vt:lpstr>
      <vt:lpstr>1. Aufgabenstellung und Projektziele </vt:lpstr>
      <vt:lpstr>2. Modellannahmen </vt:lpstr>
      <vt:lpstr>3. EINGANGS-, Zustands-, Ausgangssignale,       Parameter und Anfangsbedingungen </vt:lpstr>
      <vt:lpstr>3. EINGANGS-, Zustands-, Ausgangssignale, Parameter und Anfangsbedingungen </vt:lpstr>
      <vt:lpstr>4. Modellbildung 4.1 Physikalisches Ersatzschaltbild </vt:lpstr>
      <vt:lpstr>PowerPoint-Präsentation</vt:lpstr>
      <vt:lpstr>Aufgabe zur Vorabgabe 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platoon</dc:title>
  <dc:creator>Mattis Ritter</dc:creator>
  <cp:lastModifiedBy>Marc Grosse</cp:lastModifiedBy>
  <cp:revision>10</cp:revision>
  <dcterms:created xsi:type="dcterms:W3CDTF">2022-04-09T09:06:39Z</dcterms:created>
  <dcterms:modified xsi:type="dcterms:W3CDTF">2022-10-26T10:44:17Z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0x01010071315C8266D65147BEEF21714B380DFC</vt:lpwstr>
  </property>
  <property fmtid="{D5CDD505-2E9C-101B-9397-08002B2CF9AE}" pid="3" name="MediaServiceImageTags">
    <vt:lpwstr/>
  </property>
</Properties>
</file>